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4" r:id="rId4"/>
    <p:sldMasterId id="2147483687" r:id="rId5"/>
  </p:sldMasterIdLst>
  <p:notesMasterIdLst>
    <p:notesMasterId r:id="rId21"/>
  </p:notesMasterIdLst>
  <p:sldIdLst>
    <p:sldId id="266" r:id="rId6"/>
    <p:sldId id="256" r:id="rId7"/>
    <p:sldId id="262" r:id="rId8"/>
    <p:sldId id="258" r:id="rId9"/>
    <p:sldId id="257" r:id="rId10"/>
    <p:sldId id="259" r:id="rId11"/>
    <p:sldId id="261" r:id="rId12"/>
    <p:sldId id="260" r:id="rId13"/>
    <p:sldId id="264" r:id="rId14"/>
    <p:sldId id="263" r:id="rId15"/>
    <p:sldId id="268" r:id="rId16"/>
    <p:sldId id="272" r:id="rId17"/>
    <p:sldId id="270" r:id="rId18"/>
    <p:sldId id="271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A1"/>
    <a:srgbClr val="2F527D"/>
    <a:srgbClr val="355E8F"/>
    <a:srgbClr val="3A6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F52F-E677-4A16-9457-58D08FBB17F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6AC34-2F93-4820-8787-E1D7C503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6AC34-2F93-4820-8787-E1D7C5038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fld id="{9A0DB2DC-4C9A-4742-B13C-FB6460FD3503}" type="slidenum">
              <a:rPr lang="en-US" dirty="0">
                <a:solidFill>
                  <a:prstClr val="black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en-US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fld id="{9A0DB2DC-4C9A-4742-B13C-FB6460FD3503}" type="slidenum">
              <a:rPr lang="en-US" dirty="0">
                <a:solidFill>
                  <a:prstClr val="black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en-US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34271" tIns="17135" rIns="34271" bIns="17135"/>
          <a:lstStyle>
            <a:lvl1pPr>
              <a:defRPr/>
            </a:lvl1pPr>
          </a:lstStyle>
          <a:p>
            <a:pPr defTabSz="816029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34271" tIns="17135" rIns="34271" bIns="17135"/>
          <a:lstStyle>
            <a:lvl1pPr>
              <a:defRPr/>
            </a:lvl1pPr>
          </a:lstStyle>
          <a:p>
            <a:pPr defTabSz="816029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34271" tIns="17135" rIns="34271" bIns="17135"/>
          <a:lstStyle>
            <a:lvl1pPr>
              <a:defRPr/>
            </a:lvl1pPr>
          </a:lstStyle>
          <a:p>
            <a:pPr defTabSz="816029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6029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4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6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1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6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1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5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92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92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0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C420-A152-467B-B110-4C6F21FD40C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A784-2B61-4B67-AFE9-948D040B2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1" tIns="17135" rIns="34271" bIns="17135" rtlCol="0" anchor="ctr"/>
          <a:lstStyle/>
          <a:p>
            <a:pPr algn="ctr" defTabSz="816029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81602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11" indent="-306011" algn="l" defTabSz="81602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23" indent="-255009" algn="l" defTabSz="816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36" indent="-204008" algn="l" defTabSz="8160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50" indent="-204008" algn="l" defTabSz="81602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65" indent="-204008" algn="l" defTabSz="81602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77" indent="-204008" algn="l" defTabSz="81602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93" indent="-204008" algn="l" defTabSz="81602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107" indent="-204008" algn="l" defTabSz="81602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121" indent="-204008" algn="l" defTabSz="81602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4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29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44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57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71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86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99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14" algn="l" defTabSz="8160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C420-A152-467B-B110-4C6F21FD4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A784-2B61-4B67-AFE9-948D040B2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2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22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6498" y="4768810"/>
            <a:ext cx="2293883" cy="374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47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63109" y="1"/>
            <a:ext cx="2293883" cy="374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475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8684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" y="897279"/>
            <a:ext cx="4286250" cy="4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0" y="-28945"/>
            <a:ext cx="4286250" cy="4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5" y="1536735"/>
            <a:ext cx="6835379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0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0037" y="1352550"/>
            <a:ext cx="358140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III.</a:t>
            </a:r>
          </a:p>
          <a:p>
            <a:pPr algn="ctr"/>
            <a:r>
              <a:rPr lang="vi-VN" sz="54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LUYỆN TẬP</a:t>
            </a:r>
            <a:endParaRPr lang="en-US" sz="54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90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5" y="4013831"/>
            <a:ext cx="1519521" cy="1096443"/>
          </a:xfrm>
          <a:prstGeom prst="rect">
            <a:avLst/>
          </a:prstGeom>
        </p:spPr>
      </p:pic>
      <p:sp>
        <p:nvSpPr>
          <p:cNvPr id="7" name="AutoShape 3"/>
          <p:cNvSpPr/>
          <p:nvPr/>
        </p:nvSpPr>
        <p:spPr>
          <a:xfrm>
            <a:off x="1981200" y="914400"/>
            <a:ext cx="5867400" cy="2876550"/>
          </a:xfrm>
          <a:prstGeom prst="cloudCallout">
            <a:avLst>
              <a:gd name="adj1" fmla="val -37981"/>
              <a:gd name="adj2" fmla="val 69310"/>
            </a:avLst>
          </a:prstGeom>
          <a:solidFill>
            <a:schemeClr val="bg1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Hãy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trình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bày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quan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niệm</a:t>
            </a:r>
            <a:r>
              <a:rPr lang="en-US" sz="2800" b="1" kern="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của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em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về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vấn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đề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zone" pitchFamily="66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“</a:t>
            </a:r>
            <a:r>
              <a:rPr kumimoji="0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Thời</a:t>
            </a:r>
            <a:r>
              <a:rPr kumimoji="0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trang</a:t>
            </a:r>
            <a:r>
              <a:rPr kumimoji="0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endParaRPr kumimoji="0" lang="vi-VN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mazone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học</a:t>
            </a:r>
            <a:r>
              <a:rPr kumimoji="0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 </a:t>
            </a:r>
            <a:r>
              <a:rPr kumimoji="0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đường</a:t>
            </a:r>
            <a:r>
              <a:rPr kumimoji="0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mazone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9A1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 descr="Blue tissue paper"/>
          <p:cNvSpPr/>
          <p:nvPr/>
        </p:nvSpPr>
        <p:spPr>
          <a:xfrm>
            <a:off x="152400" y="114300"/>
            <a:ext cx="8610600" cy="800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i="1" u="sng" dirty="0" err="1">
                <a:solidFill>
                  <a:srgbClr val="FF0000"/>
                </a:solidFill>
              </a:rPr>
              <a:t>Lđ</a:t>
            </a:r>
            <a:r>
              <a:rPr sz="2400" b="1" i="1" u="sng" dirty="0">
                <a:solidFill>
                  <a:srgbClr val="FF0000"/>
                </a:solidFill>
              </a:rPr>
              <a:t> 1</a:t>
            </a:r>
            <a:r>
              <a:rPr sz="2400" b="1" i="1" dirty="0">
                <a:solidFill>
                  <a:srgbClr val="FF0000"/>
                </a:solidFill>
              </a:rPr>
              <a:t>:</a:t>
            </a:r>
            <a:r>
              <a:rPr sz="2400" b="1" i="1" dirty="0">
                <a:solidFill>
                  <a:srgbClr val="000000"/>
                </a:solidFill>
              </a:rPr>
              <a:t> 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sz="2400" b="1" i="1" dirty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7200" y="1657350"/>
            <a:ext cx="8077200" cy="981666"/>
            <a:chOff x="912" y="1008"/>
            <a:chExt cx="3984" cy="917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4353" name="Group 5"/>
            <p:cNvGrpSpPr/>
            <p:nvPr/>
          </p:nvGrpSpPr>
          <p:grpSpPr>
            <a:xfrm>
              <a:off x="999" y="1094"/>
              <a:ext cx="768" cy="747"/>
              <a:chOff x="999" y="1094"/>
              <a:chExt cx="768" cy="747"/>
            </a:xfrm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999" y="1094"/>
                <a:ext cx="768" cy="7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gray">
              <a:xfrm>
                <a:off x="1047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gray">
              <a:xfrm>
                <a:off x="1083" y="1295"/>
                <a:ext cx="605" cy="5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i="1" u="sng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  <a:r>
                  <a:rPr lang="en-US" sz="3200" b="1" i="1" u="sng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4354" name="Text Box 9"/>
            <p:cNvSpPr txBox="1"/>
            <p:nvPr/>
          </p:nvSpPr>
          <p:spPr>
            <a:xfrm>
              <a:off x="1872" y="1149"/>
              <a:ext cx="2928" cy="7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 dirty="0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57200" y="3469392"/>
            <a:ext cx="8229600" cy="1007358"/>
            <a:chOff x="912" y="2016"/>
            <a:chExt cx="4059" cy="941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4347" name="Group 12"/>
            <p:cNvGrpSpPr/>
            <p:nvPr/>
          </p:nvGrpSpPr>
          <p:grpSpPr>
            <a:xfrm>
              <a:off x="999" y="2102"/>
              <a:ext cx="768" cy="744"/>
              <a:chOff x="999" y="2102"/>
              <a:chExt cx="768" cy="744"/>
            </a:xfrm>
          </p:grpSpPr>
          <p:sp>
            <p:nvSpPr>
              <p:cNvPr id="33" name="AutoShape 13"/>
              <p:cNvSpPr>
                <a:spLocks noChangeArrowheads="1"/>
              </p:cNvSpPr>
              <p:nvPr/>
            </p:nvSpPr>
            <p:spPr bwMode="gray">
              <a:xfrm>
                <a:off x="999" y="2102"/>
                <a:ext cx="768" cy="7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14"/>
              <p:cNvSpPr/>
              <p:nvPr/>
            </p:nvSpPr>
            <p:spPr bwMode="gray">
              <a:xfrm>
                <a:off x="1047" y="214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gray">
              <a:xfrm>
                <a:off x="1100" y="2304"/>
                <a:ext cx="91" cy="48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4348" name="Text Box 16"/>
            <p:cNvSpPr txBox="1"/>
            <p:nvPr/>
          </p:nvSpPr>
          <p:spPr>
            <a:xfrm>
              <a:off x="1776" y="2123"/>
              <a:ext cx="3195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mốt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quên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342" name="Rectangle 42"/>
          <p:cNvSpPr/>
          <p:nvPr/>
        </p:nvSpPr>
        <p:spPr>
          <a:xfrm>
            <a:off x="2209800" y="1896130"/>
            <a:ext cx="5638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Rectangle 43"/>
          <p:cNvSpPr/>
          <p:nvPr/>
        </p:nvSpPr>
        <p:spPr>
          <a:xfrm>
            <a:off x="914402" y="3648730"/>
            <a:ext cx="104227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14342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9A1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152400" y="205979"/>
            <a:ext cx="8763000" cy="857250"/>
          </a:xfrm>
          <a:solidFill>
            <a:schemeClr val="bg1"/>
          </a:solidFill>
          <a:ln>
            <a:solidFill>
              <a:schemeClr val="tx1">
                <a:alpha val="100000"/>
              </a:schemeClr>
            </a:solidFill>
            <a:miter/>
          </a:ln>
        </p:spPr>
        <p:txBody>
          <a:bodyPr vert="horz" wrap="none" lIns="91440" tIns="45720" rIns="91440" bIns="45720" anchor="ctr"/>
          <a:lstStyle/>
          <a:p>
            <a:r>
              <a:rPr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Lđ</a:t>
            </a:r>
            <a:r>
              <a:rPr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b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7200" y="1309687"/>
            <a:ext cx="8077200" cy="981666"/>
            <a:chOff x="912" y="1008"/>
            <a:chExt cx="3984" cy="917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385" name="Group 5"/>
            <p:cNvGrpSpPr/>
            <p:nvPr/>
          </p:nvGrpSpPr>
          <p:grpSpPr>
            <a:xfrm>
              <a:off x="999" y="1094"/>
              <a:ext cx="768" cy="747"/>
              <a:chOff x="999" y="1094"/>
              <a:chExt cx="768" cy="747"/>
            </a:xfrm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999" y="1094"/>
                <a:ext cx="768" cy="7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7"/>
              <p:cNvSpPr/>
              <p:nvPr/>
            </p:nvSpPr>
            <p:spPr bwMode="gray">
              <a:xfrm>
                <a:off x="1047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gray">
              <a:xfrm>
                <a:off x="1083" y="1295"/>
                <a:ext cx="605" cy="5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i="1" u="sng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  <a:r>
                  <a:rPr lang="en-US" sz="3200" b="1" i="1" u="sng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386" name="Text Box 9"/>
            <p:cNvSpPr txBox="1"/>
            <p:nvPr/>
          </p:nvSpPr>
          <p:spPr>
            <a:xfrm>
              <a:off x="1872" y="1149"/>
              <a:ext cx="2928" cy="7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57200" y="2457452"/>
            <a:ext cx="8077200" cy="976313"/>
            <a:chOff x="912" y="2016"/>
            <a:chExt cx="3984" cy="912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379" name="Group 12"/>
            <p:cNvGrpSpPr/>
            <p:nvPr/>
          </p:nvGrpSpPr>
          <p:grpSpPr>
            <a:xfrm>
              <a:off x="999" y="2102"/>
              <a:ext cx="768" cy="744"/>
              <a:chOff x="999" y="2102"/>
              <a:chExt cx="768" cy="744"/>
            </a:xfrm>
          </p:grpSpPr>
          <p:sp>
            <p:nvSpPr>
              <p:cNvPr id="45" name="AutoShape 13"/>
              <p:cNvSpPr>
                <a:spLocks noChangeArrowheads="1"/>
              </p:cNvSpPr>
              <p:nvPr/>
            </p:nvSpPr>
            <p:spPr bwMode="gray">
              <a:xfrm>
                <a:off x="999" y="2102"/>
                <a:ext cx="768" cy="7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14"/>
              <p:cNvSpPr/>
              <p:nvPr/>
            </p:nvSpPr>
            <p:spPr bwMode="gray">
              <a:xfrm>
                <a:off x="1047" y="214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 Box 15"/>
              <p:cNvSpPr txBox="1">
                <a:spLocks noChangeArrowheads="1"/>
              </p:cNvSpPr>
              <p:nvPr/>
            </p:nvSpPr>
            <p:spPr bwMode="gray">
              <a:xfrm>
                <a:off x="1100" y="2304"/>
                <a:ext cx="91" cy="48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380" name="Text Box 16"/>
            <p:cNvSpPr txBox="1"/>
            <p:nvPr/>
          </p:nvSpPr>
          <p:spPr>
            <a:xfrm>
              <a:off x="1810" y="2123"/>
              <a:ext cx="3086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5366" name="Rectangle 47"/>
          <p:cNvSpPr/>
          <p:nvPr/>
        </p:nvSpPr>
        <p:spPr>
          <a:xfrm>
            <a:off x="2209799" y="1428752"/>
            <a:ext cx="630061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Rectangle 48"/>
          <p:cNvSpPr/>
          <p:nvPr/>
        </p:nvSpPr>
        <p:spPr>
          <a:xfrm>
            <a:off x="838204" y="2743202"/>
            <a:ext cx="11641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i="1" u="sng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8" name="Rectangle 49"/>
          <p:cNvSpPr/>
          <p:nvPr/>
        </p:nvSpPr>
        <p:spPr>
          <a:xfrm>
            <a:off x="2286000" y="2541987"/>
            <a:ext cx="62484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17"/>
          <p:cNvGrpSpPr>
            <a:grpSpLocks noGrp="1"/>
          </p:cNvGrpSpPr>
          <p:nvPr/>
        </p:nvGrpSpPr>
        <p:grpSpPr>
          <a:xfrm>
            <a:off x="381000" y="3783678"/>
            <a:ext cx="8229600" cy="1455072"/>
            <a:chOff x="912" y="3168"/>
            <a:chExt cx="3984" cy="1248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gray">
            <a:xfrm>
              <a:off x="912" y="3203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373" name="Group 19"/>
            <p:cNvGrpSpPr/>
            <p:nvPr/>
          </p:nvGrpSpPr>
          <p:grpSpPr>
            <a:xfrm>
              <a:off x="999" y="3168"/>
              <a:ext cx="769" cy="808"/>
              <a:chOff x="999" y="3168"/>
              <a:chExt cx="769" cy="808"/>
            </a:xfrm>
          </p:grpSpPr>
          <p:sp>
            <p:nvSpPr>
              <p:cNvPr id="26" name="AutoShape 20"/>
              <p:cNvSpPr>
                <a:spLocks noChangeArrowheads="1"/>
              </p:cNvSpPr>
              <p:nvPr/>
            </p:nvSpPr>
            <p:spPr bwMode="gray">
              <a:xfrm>
                <a:off x="999" y="3232"/>
                <a:ext cx="769" cy="74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21"/>
              <p:cNvSpPr/>
              <p:nvPr/>
            </p:nvSpPr>
            <p:spPr bwMode="gray">
              <a:xfrm>
                <a:off x="1046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gray">
              <a:xfrm>
                <a:off x="1124" y="3453"/>
                <a:ext cx="496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i="1" u="sng" dirty="0" err="1">
                    <a:solidFill>
                      <a:srgbClr val="002060"/>
                    </a:solidFill>
                  </a:rPr>
                  <a:t>Lc</a:t>
                </a:r>
                <a:r>
                  <a:rPr lang="en-US" sz="2800" b="1" i="1" u="sng" dirty="0">
                    <a:solidFill>
                      <a:srgbClr val="002060"/>
                    </a:solidFill>
                  </a:rPr>
                  <a:t> 3: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5374" name="Text Box 23"/>
            <p:cNvSpPr txBox="1"/>
            <p:nvPr/>
          </p:nvSpPr>
          <p:spPr>
            <a:xfrm>
              <a:off x="1797" y="3281"/>
              <a:ext cx="3099" cy="11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280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 tạo nên vẻ đẹp về tính cách v</a:t>
              </a:r>
              <a:r>
                <a:rPr sz="280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tâm hồn người phụ nữ</a:t>
              </a:r>
              <a:endParaRPr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1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A1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/>
          <p:nvPr/>
        </p:nvSpPr>
        <p:spPr>
          <a:xfrm>
            <a:off x="152400" y="171450"/>
            <a:ext cx="8915400" cy="10287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b="1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Lđ</a:t>
            </a:r>
            <a:r>
              <a:rPr sz="2800" b="1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tòan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7200" y="1709737"/>
            <a:ext cx="8077200" cy="981666"/>
            <a:chOff x="912" y="1008"/>
            <a:chExt cx="3984" cy="917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6401" name="Group 5"/>
            <p:cNvGrpSpPr/>
            <p:nvPr/>
          </p:nvGrpSpPr>
          <p:grpSpPr>
            <a:xfrm>
              <a:off x="999" y="1093"/>
              <a:ext cx="768" cy="745"/>
              <a:chOff x="999" y="1093"/>
              <a:chExt cx="768" cy="745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gray">
              <a:xfrm>
                <a:off x="999" y="1093"/>
                <a:ext cx="768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gray">
              <a:xfrm>
                <a:off x="1047" y="1139"/>
                <a:ext cx="384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gray">
              <a:xfrm>
                <a:off x="1083" y="1173"/>
                <a:ext cx="605" cy="5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i="1" u="sng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  <a:r>
                  <a:rPr lang="en-US" sz="3200" b="1" i="1" u="sng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6402" name="Text Box 9"/>
            <p:cNvSpPr txBox="1"/>
            <p:nvPr/>
          </p:nvSpPr>
          <p:spPr>
            <a:xfrm>
              <a:off x="1872" y="1149"/>
              <a:ext cx="2928" cy="7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57200" y="3205496"/>
            <a:ext cx="8229600" cy="977384"/>
            <a:chOff x="912" y="2016"/>
            <a:chExt cx="4059" cy="913"/>
          </a:xfrm>
        </p:grpSpPr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6395" name="Group 12"/>
            <p:cNvGrpSpPr/>
            <p:nvPr/>
          </p:nvGrpSpPr>
          <p:grpSpPr>
            <a:xfrm>
              <a:off x="999" y="2101"/>
              <a:ext cx="768" cy="745"/>
              <a:chOff x="999" y="2101"/>
              <a:chExt cx="768" cy="745"/>
            </a:xfrm>
          </p:grpSpPr>
          <p:sp>
            <p:nvSpPr>
              <p:cNvPr id="20" name="AutoShape 13"/>
              <p:cNvSpPr>
                <a:spLocks noChangeArrowheads="1"/>
              </p:cNvSpPr>
              <p:nvPr/>
            </p:nvSpPr>
            <p:spPr bwMode="gray">
              <a:xfrm>
                <a:off x="999" y="2101"/>
                <a:ext cx="768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4"/>
              <p:cNvSpPr/>
              <p:nvPr/>
            </p:nvSpPr>
            <p:spPr bwMode="gray">
              <a:xfrm>
                <a:off x="1047" y="2147"/>
                <a:ext cx="384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gray">
              <a:xfrm>
                <a:off x="1100" y="2304"/>
                <a:ext cx="91" cy="48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6396" name="Text Box 16"/>
            <p:cNvSpPr txBox="1"/>
            <p:nvPr/>
          </p:nvSpPr>
          <p:spPr>
            <a:xfrm>
              <a:off x="1776" y="2038"/>
              <a:ext cx="3195" cy="8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391" name="Rectangle 22"/>
          <p:cNvSpPr/>
          <p:nvPr/>
        </p:nvSpPr>
        <p:spPr>
          <a:xfrm>
            <a:off x="2209800" y="1770043"/>
            <a:ext cx="62484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Rectangle 23"/>
          <p:cNvSpPr/>
          <p:nvPr/>
        </p:nvSpPr>
        <p:spPr>
          <a:xfrm>
            <a:off x="919168" y="3314702"/>
            <a:ext cx="10615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 2:</a:t>
            </a:r>
            <a:endParaRPr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16391" grpId="0"/>
      <p:bldP spid="16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im của ' YOONGI ✿ 슈가 trên ; BT21 ✦ · * · | Dễ thương, Anime, Hành t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47750"/>
            <a:ext cx="4248150" cy="39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3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724152"/>
            <a:ext cx="7391400" cy="19159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TRÌNH BÀY </a:t>
            </a:r>
          </a:p>
          <a:p>
            <a:pPr algn="ctr"/>
            <a:r>
              <a:rPr lang="en-US" sz="7200" b="1" cap="all" dirty="0">
                <a:ln w="0"/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MỘT VẤN ĐỀ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589">
            <a:off x="7303370" y="124475"/>
            <a:ext cx="1560174" cy="1528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80" y="3363494"/>
            <a:ext cx="4293784" cy="1548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1"/>
          <a:stretch/>
        </p:blipFill>
        <p:spPr>
          <a:xfrm>
            <a:off x="6096005" y="3363495"/>
            <a:ext cx="3020291" cy="15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562" y="904358"/>
            <a:ext cx="4572000" cy="3170097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TÌNH HUỐNG VÀ YÊU CẦU CỦA VIỆC TRÌNH BÀY MỘT VẤN ĐỀ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>
          <a:xfrm rot="162354">
            <a:off x="5419068" y="581734"/>
            <a:ext cx="2926080" cy="30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38150"/>
            <a:ext cx="228600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u="sng" dirty="0"/>
              <a:t>1. </a:t>
            </a:r>
            <a:r>
              <a:rPr lang="en-US" sz="2800" b="1" u="sng" dirty="0" err="1"/>
              <a:t>Tình</a:t>
            </a:r>
            <a:r>
              <a:rPr lang="en-US" sz="2800" b="1" u="sng" dirty="0"/>
              <a:t> </a:t>
            </a:r>
            <a:r>
              <a:rPr lang="en-US" sz="2800" b="1" u="sng" dirty="0" err="1"/>
              <a:t>huống</a:t>
            </a:r>
            <a:endParaRPr lang="en-US" sz="2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685800" y="1235088"/>
            <a:ext cx="8001000" cy="2308322"/>
          </a:xfrm>
          <a:prstGeom prst="rect">
            <a:avLst/>
          </a:prstGeom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onstantia" pitchFamily="18" charset="0"/>
              </a:rPr>
              <a:t>- </a:t>
            </a:r>
            <a:r>
              <a:rPr lang="en-US" sz="2400" dirty="0" err="1">
                <a:latin typeface="Constantia" pitchFamily="18" charset="0"/>
              </a:rPr>
              <a:t>Trình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bày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một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vấn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đề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là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dùng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ngôn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ngữ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nói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nhằm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truyền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đạt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thông</a:t>
            </a:r>
            <a:r>
              <a:rPr lang="en-US" sz="2400" dirty="0">
                <a:latin typeface="Constantia" pitchFamily="18" charset="0"/>
              </a:rPr>
              <a:t> tin, </a:t>
            </a:r>
            <a:r>
              <a:rPr lang="en-US" sz="2400" dirty="0" err="1">
                <a:latin typeface="Constantia" pitchFamily="18" charset="0"/>
              </a:rPr>
              <a:t>nêu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lên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suy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nghĩ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và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bày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tỏ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thái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độ</a:t>
            </a:r>
            <a:r>
              <a:rPr lang="en-US" sz="2400" dirty="0">
                <a:latin typeface="Constantia" pitchFamily="18" charset="0"/>
              </a:rPr>
              <a:t>, </a:t>
            </a:r>
            <a:r>
              <a:rPr lang="en-US" sz="2400" dirty="0" err="1">
                <a:latin typeface="Constantia" pitchFamily="18" charset="0"/>
              </a:rPr>
              <a:t>tình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cảm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của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mình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trước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mọi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người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về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một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vấn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đề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nào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đó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đang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đặt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ra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trong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cuộc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sống</a:t>
            </a:r>
            <a:r>
              <a:rPr lang="en-US" sz="2400" dirty="0">
                <a:latin typeface="Constantia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818" y="2952750"/>
            <a:ext cx="1772382" cy="20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8251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934" y="481957"/>
            <a:ext cx="1676673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dirty="0"/>
              <a:t>2.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endParaRPr lang="en-US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685803" y="1093220"/>
            <a:ext cx="268076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100">
                <a:latin typeface="Constantia" pitchFamily="18" charset="0"/>
              </a:rPr>
              <a:t>- Bám sát mục đích, yêu cầu, đối tượng và nội dung chính cần trình bày.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79" y="1099189"/>
            <a:ext cx="1414625" cy="1421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857">
            <a:off x="6930250" y="1589364"/>
            <a:ext cx="323661" cy="3118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05200" y="942206"/>
            <a:ext cx="0" cy="3534544"/>
          </a:xfrm>
          <a:prstGeom prst="line">
            <a:avLst/>
          </a:prstGeom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9164" y="1038087"/>
            <a:ext cx="2743200" cy="235448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100" dirty="0">
                <a:latin typeface="Constantia" pitchFamily="18" charset="0"/>
              </a:rPr>
              <a:t>- </a:t>
            </a:r>
            <a:r>
              <a:rPr lang="en-US" sz="2100" dirty="0" err="1">
                <a:latin typeface="Constantia" pitchFamily="18" charset="0"/>
              </a:rPr>
              <a:t>Trình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bày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phát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biểu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tự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nhiên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mạch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lạc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có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trọng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tâm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trọng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điểm</a:t>
            </a:r>
            <a:r>
              <a:rPr lang="en-US" sz="2100" dirty="0">
                <a:latin typeface="Constantia" pitchFamily="18" charset="0"/>
              </a:rPr>
              <a:t>; </a:t>
            </a:r>
            <a:r>
              <a:rPr lang="en-US" sz="2100" dirty="0" err="1">
                <a:latin typeface="Constantia" pitchFamily="18" charset="0"/>
              </a:rPr>
              <a:t>lời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nói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sinh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động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truyền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cảm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có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ngữ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điệu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dirty="0" err="1">
                <a:latin typeface="Constantia" pitchFamily="18" charset="0"/>
              </a:rPr>
              <a:t>âm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lượng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phù</a:t>
            </a:r>
            <a:r>
              <a:rPr lang="en-US" sz="2100" dirty="0">
                <a:latin typeface="Constantia" pitchFamily="18" charset="0"/>
              </a:rPr>
              <a:t> </a:t>
            </a:r>
            <a:r>
              <a:rPr lang="en-US" sz="2100" dirty="0" err="1">
                <a:latin typeface="Constantia" pitchFamily="18" charset="0"/>
              </a:rPr>
              <a:t>hợp</a:t>
            </a:r>
            <a:r>
              <a:rPr lang="en-US" sz="2100" dirty="0">
                <a:latin typeface="Constantia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721" y="2478216"/>
            <a:ext cx="2656424" cy="13849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2100">
                <a:latin typeface="Constantia" pitchFamily="18" charset="0"/>
              </a:rPr>
              <a:t>+ Nói để làm gì ?</a:t>
            </a:r>
          </a:p>
          <a:p>
            <a:pPr algn="just"/>
            <a:r>
              <a:rPr lang="en-US" sz="2100">
                <a:latin typeface="Constantia" pitchFamily="18" charset="0"/>
              </a:rPr>
              <a:t>+ Nói cho ai nghe ?</a:t>
            </a:r>
          </a:p>
          <a:p>
            <a:pPr algn="just"/>
            <a:r>
              <a:rPr lang="en-US" sz="2100">
                <a:latin typeface="Constantia" pitchFamily="18" charset="0"/>
              </a:rPr>
              <a:t>+ Nói về vấn đề gì ?</a:t>
            </a:r>
          </a:p>
          <a:p>
            <a:pPr algn="just"/>
            <a:r>
              <a:rPr lang="en-US" sz="2100">
                <a:latin typeface="Constantia" pitchFamily="18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825254"/>
            <a:ext cx="568549" cy="547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9165" y="3493878"/>
            <a:ext cx="4606636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2100">
                <a:latin typeface="Constantia" pitchFamily="18" charset="0"/>
              </a:rPr>
              <a:t>- Kết hợp với các phương tiện hỗ trợ: hình ảnh, clip, bảng biểu, số liệu,… </a:t>
            </a:r>
          </a:p>
        </p:txBody>
      </p:sp>
    </p:spTree>
    <p:extLst>
      <p:ext uri="{BB962C8B-B14F-4D97-AF65-F5344CB8AC3E}">
        <p14:creationId xmlns:p14="http://schemas.microsoft.com/office/powerpoint/2010/main" val="1823309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7;p32"/>
          <p:cNvSpPr/>
          <p:nvPr/>
        </p:nvSpPr>
        <p:spPr>
          <a:xfrm>
            <a:off x="726468" y="1504953"/>
            <a:ext cx="1953025" cy="2542499"/>
          </a:xfrm>
          <a:prstGeom prst="homePlate">
            <a:avLst>
              <a:gd name="adj" fmla="val 30129"/>
            </a:avLst>
          </a:prstGeom>
          <a:noFill/>
          <a:ln w="222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lvl="0" algn="ctr"/>
            <a:r>
              <a:rPr lang="en-US" sz="22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Chào hỏi, </a:t>
            </a:r>
          </a:p>
          <a:p>
            <a:pPr lvl="0" algn="ctr"/>
            <a:r>
              <a:rPr lang="en-US" sz="22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tự giới thiệu.</a:t>
            </a:r>
            <a:r>
              <a:rPr lang="en" sz="22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sz="2200">
              <a:solidFill>
                <a:srgbClr val="0020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" name="Google Shape;198;p32"/>
          <p:cNvSpPr/>
          <p:nvPr/>
        </p:nvSpPr>
        <p:spPr>
          <a:xfrm>
            <a:off x="2224312" y="1504950"/>
            <a:ext cx="2451482" cy="2519680"/>
          </a:xfrm>
          <a:prstGeom prst="chevron">
            <a:avLst>
              <a:gd name="adj" fmla="val 24917"/>
            </a:avLst>
          </a:prstGeom>
          <a:noFill/>
          <a:ln w="222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lvl="0" algn="ctr"/>
            <a:r>
              <a:rPr lang="vi-VN" sz="20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Trình bày lần lượt các nội dung</a:t>
            </a:r>
            <a:r>
              <a:rPr lang="en-US" sz="20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r>
              <a:rPr lang="en" sz="20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sz="2000">
              <a:solidFill>
                <a:srgbClr val="0020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201;p32"/>
          <p:cNvSpPr/>
          <p:nvPr/>
        </p:nvSpPr>
        <p:spPr>
          <a:xfrm>
            <a:off x="7129125" y="1020552"/>
            <a:ext cx="1245054" cy="129469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endParaRPr>
              <a:solidFill>
                <a:srgbClr val="355E8F"/>
              </a:solidFill>
            </a:endParaRPr>
          </a:p>
        </p:txBody>
      </p:sp>
      <p:sp>
        <p:nvSpPr>
          <p:cNvPr id="8" name="Google Shape;199;p32"/>
          <p:cNvSpPr/>
          <p:nvPr/>
        </p:nvSpPr>
        <p:spPr>
          <a:xfrm>
            <a:off x="4205760" y="1482134"/>
            <a:ext cx="2438397" cy="2542499"/>
          </a:xfrm>
          <a:prstGeom prst="chevron">
            <a:avLst>
              <a:gd name="adj" fmla="val 26068"/>
            </a:avLst>
          </a:prstGeom>
          <a:noFill/>
          <a:ln w="222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lvl="0" algn="ctr"/>
            <a:r>
              <a:rPr lang="vi-VN" sz="22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Kết thúc và cảm ơn cử tọa</a:t>
            </a:r>
            <a:r>
              <a:rPr lang="en-US" sz="2200">
                <a:solidFill>
                  <a:srgbClr val="002060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sz="2200">
              <a:solidFill>
                <a:srgbClr val="00206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958" y="1552059"/>
            <a:ext cx="469023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Pangolin"/>
              </a:rPr>
              <a:t>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8960" y="1552059"/>
            <a:ext cx="469023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b="1">
                <a:solidFill>
                  <a:srgbClr val="2F527D"/>
                </a:solidFill>
                <a:latin typeface="Pangolin"/>
              </a:rPr>
              <a:t>2 </a:t>
            </a:r>
            <a:endParaRPr lang="en-US" b="1">
              <a:solidFill>
                <a:srgbClr val="2F527D"/>
              </a:solidFill>
              <a:latin typeface="Pangoli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8997" y="1552059"/>
            <a:ext cx="469023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Pangolin"/>
              </a:rPr>
              <a:t>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897" y="805112"/>
            <a:ext cx="5578254" cy="43088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200" b="1" i="1">
                <a:solidFill>
                  <a:srgbClr val="002060"/>
                </a:solidFill>
                <a:latin typeface="Constantia" pitchFamily="18" charset="0"/>
              </a:rPr>
              <a:t>Việc trình bày thường tuân theo trình tự</a:t>
            </a:r>
          </a:p>
        </p:txBody>
      </p:sp>
    </p:spTree>
    <p:extLst>
      <p:ext uri="{BB962C8B-B14F-4D97-AF65-F5344CB8AC3E}">
        <p14:creationId xmlns:p14="http://schemas.microsoft.com/office/powerpoint/2010/main" val="42391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67975"/>
            <a:ext cx="4343400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II.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CÁC BƯỚC CHUẨN BỊ ĐỂ TRÌNH BÀY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MỘT VẤN ĐỀ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r="20206"/>
          <a:stretch/>
        </p:blipFill>
        <p:spPr>
          <a:xfrm rot="154423">
            <a:off x="5448805" y="498855"/>
            <a:ext cx="2878725" cy="29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060470"/>
            <a:ext cx="3048000" cy="3263880"/>
          </a:xfrm>
          <a:prstGeom prst="roundRect">
            <a:avLst>
              <a:gd name="adj" fmla="val 1998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en-US" sz="2000" u="sng" dirty="0" err="1">
                <a:solidFill>
                  <a:srgbClr val="002060"/>
                </a:solidFill>
                <a:latin typeface="Constantia" pitchFamily="18" charset="0"/>
              </a:rPr>
              <a:t>Tình</a:t>
            </a:r>
            <a:r>
              <a:rPr lang="en-US" sz="2000" u="sng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Constantia" pitchFamily="18" charset="0"/>
              </a:rPr>
              <a:t>huống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chủ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“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sinh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 an 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toàn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giao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onstantia" pitchFamily="18" charset="0"/>
              </a:rPr>
              <a:t>thông</a:t>
            </a:r>
            <a:r>
              <a:rPr lang="en-US" sz="2000" i="1" dirty="0">
                <a:solidFill>
                  <a:srgbClr val="002060"/>
                </a:solidFill>
                <a:latin typeface="Constantia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anh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tham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hùng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vấn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</p:txBody>
      </p:sp>
      <p:cxnSp>
        <p:nvCxnSpPr>
          <p:cNvPr id="8" name="Straight Connector 7"/>
          <p:cNvCxnSpPr>
            <a:stCxn id="4" idx="3"/>
            <a:endCxn id="39" idx="1"/>
          </p:cNvCxnSpPr>
          <p:nvPr/>
        </p:nvCxnSpPr>
        <p:spPr>
          <a:xfrm flipV="1">
            <a:off x="3886200" y="2671285"/>
            <a:ext cx="732183" cy="211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52121" y="438151"/>
            <a:ext cx="4058478" cy="1200327"/>
          </a:xfrm>
          <a:prstGeom prst="rect">
            <a:avLst/>
          </a:prstGeom>
          <a:noFill/>
          <a:ln w="22225" cap="sq">
            <a:noFill/>
            <a:prstDash val="sysDash"/>
            <a:round/>
          </a:ln>
          <a:effectLst>
            <a:glow>
              <a:schemeClr val="accent1"/>
            </a:glow>
          </a:effec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dirty="0">
                <a:latin typeface="Constantia" pitchFamily="18" charset="0"/>
              </a:rPr>
              <a:t>- </a:t>
            </a:r>
            <a:r>
              <a:rPr lang="en-US" b="1" dirty="0" err="1">
                <a:latin typeface="Constantia" pitchFamily="18" charset="0"/>
              </a:rPr>
              <a:t>Vấn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đề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cần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trình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bày</a:t>
            </a:r>
            <a:r>
              <a:rPr lang="en-US" dirty="0">
                <a:latin typeface="Constantia" pitchFamily="18" charset="0"/>
              </a:rPr>
              <a:t>: </a:t>
            </a:r>
            <a:r>
              <a:rPr lang="vi-VN" dirty="0">
                <a:latin typeface="Constantia" pitchFamily="18" charset="0"/>
              </a:rPr>
              <a:t>h</a:t>
            </a:r>
            <a:r>
              <a:rPr lang="en-US" dirty="0" err="1">
                <a:latin typeface="Constantia" pitchFamily="18" charset="0"/>
              </a:rPr>
              <a:t>ọc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sinh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với</a:t>
            </a:r>
            <a:r>
              <a:rPr lang="en-US" dirty="0">
                <a:latin typeface="Constantia" pitchFamily="18" charset="0"/>
              </a:rPr>
              <a:t> an </a:t>
            </a:r>
            <a:r>
              <a:rPr lang="en-US" dirty="0" err="1">
                <a:latin typeface="Constantia" pitchFamily="18" charset="0"/>
              </a:rPr>
              <a:t>toàn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giao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thông</a:t>
            </a:r>
            <a:r>
              <a:rPr lang="en-US" dirty="0">
                <a:latin typeface="Constantia" pitchFamily="18" charset="0"/>
              </a:rPr>
              <a:t>. </a:t>
            </a:r>
          </a:p>
          <a:p>
            <a:pPr algn="just"/>
            <a:r>
              <a:rPr lang="en-US" dirty="0">
                <a:latin typeface="Constantia" pitchFamily="18" charset="0"/>
              </a:rPr>
              <a:t>- </a:t>
            </a:r>
            <a:r>
              <a:rPr lang="en-US" b="1" dirty="0" err="1">
                <a:latin typeface="Constantia" pitchFamily="18" charset="0"/>
              </a:rPr>
              <a:t>Đối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tượng</a:t>
            </a:r>
            <a:r>
              <a:rPr lang="en-US" b="1" dirty="0">
                <a:latin typeface="Constantia" pitchFamily="18" charset="0"/>
              </a:rPr>
              <a:t>: </a:t>
            </a:r>
            <a:r>
              <a:rPr lang="vi-VN" dirty="0">
                <a:latin typeface="Constantia" pitchFamily="18" charset="0"/>
              </a:rPr>
              <a:t>c</a:t>
            </a:r>
            <a:r>
              <a:rPr lang="en-US" dirty="0" err="1">
                <a:latin typeface="Constantia" pitchFamily="18" charset="0"/>
              </a:rPr>
              <a:t>ác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bạn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học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sinh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và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thầy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cô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trong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trường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14" name="Straight Connector 13"/>
          <p:cNvCxnSpPr>
            <a:stCxn id="4" idx="3"/>
            <a:endCxn id="12" idx="1"/>
          </p:cNvCxnSpPr>
          <p:nvPr/>
        </p:nvCxnSpPr>
        <p:spPr>
          <a:xfrm flipV="1">
            <a:off x="3886200" y="1038315"/>
            <a:ext cx="665921" cy="16540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3"/>
            <a:endCxn id="82" idx="1"/>
          </p:cNvCxnSpPr>
          <p:nvPr/>
        </p:nvCxnSpPr>
        <p:spPr>
          <a:xfrm>
            <a:off x="3886200" y="2692410"/>
            <a:ext cx="765311" cy="1501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18383" y="1932622"/>
            <a:ext cx="3992219" cy="1477325"/>
          </a:xfrm>
          <a:prstGeom prst="rect">
            <a:avLst/>
          </a:prstGeom>
          <a:noFill/>
          <a:ln w="22225">
            <a:noFill/>
            <a:prstDash val="sysDash"/>
          </a:ln>
        </p:spPr>
        <p:txBody>
          <a:bodyPr wrap="square" lIns="91438" tIns="45719" rIns="91438" bIns="45719">
            <a:spAutoFit/>
          </a:bodyPr>
          <a:lstStyle/>
          <a:p>
            <a:pPr lvl="0" algn="just"/>
            <a:r>
              <a:rPr lang="en-US" dirty="0">
                <a:latin typeface="Constantia" pitchFamily="18" charset="0"/>
              </a:rPr>
              <a:t>- </a:t>
            </a:r>
            <a:r>
              <a:rPr lang="en-US" b="1" dirty="0" err="1">
                <a:latin typeface="Constantia" pitchFamily="18" charset="0"/>
              </a:rPr>
              <a:t>Nội</a:t>
            </a:r>
            <a:r>
              <a:rPr lang="en-US" b="1" dirty="0">
                <a:latin typeface="Constantia" pitchFamily="18" charset="0"/>
              </a:rPr>
              <a:t> dung: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thực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trạng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err="1">
                <a:latin typeface="Constantia" pitchFamily="18" charset="0"/>
              </a:rPr>
              <a:t>nguyên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nhân</a:t>
            </a:r>
            <a:r>
              <a:rPr lang="en-US" dirty="0">
                <a:latin typeface="Constantia" pitchFamily="18" charset="0"/>
              </a:rPr>
              <a:t> vi </a:t>
            </a:r>
            <a:r>
              <a:rPr lang="en-US" dirty="0" err="1">
                <a:latin typeface="Constantia" pitchFamily="18" charset="0"/>
              </a:rPr>
              <a:t>phạm</a:t>
            </a:r>
            <a:r>
              <a:rPr lang="en-US" dirty="0">
                <a:latin typeface="Constantia" pitchFamily="18" charset="0"/>
              </a:rPr>
              <a:t> ATGT ở </a:t>
            </a:r>
            <a:r>
              <a:rPr lang="vi-VN" dirty="0">
                <a:latin typeface="Constantia" pitchFamily="18" charset="0"/>
              </a:rPr>
              <a:t>HS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err="1">
                <a:latin typeface="Constantia" pitchFamily="18" charset="0"/>
              </a:rPr>
              <a:t>cách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khắc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phục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err="1">
                <a:latin typeface="Constantia" pitchFamily="18" charset="0"/>
              </a:rPr>
              <a:t>tuyên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truyền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giáo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dục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cho</a:t>
            </a:r>
            <a:r>
              <a:rPr lang="en-US" dirty="0">
                <a:latin typeface="Constantia" pitchFamily="18" charset="0"/>
              </a:rPr>
              <a:t> HS,…</a:t>
            </a:r>
          </a:p>
          <a:p>
            <a:pPr lvl="0" algn="just"/>
            <a:r>
              <a:rPr lang="en-US" dirty="0">
                <a:latin typeface="Constantia" pitchFamily="18" charset="0"/>
              </a:rPr>
              <a:t>- </a:t>
            </a:r>
            <a:r>
              <a:rPr lang="en-US" b="1" dirty="0" err="1">
                <a:latin typeface="Constantia" pitchFamily="18" charset="0"/>
              </a:rPr>
              <a:t>Tư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liệu</a:t>
            </a:r>
            <a:r>
              <a:rPr lang="en-US" b="1" dirty="0">
                <a:latin typeface="Constantia" pitchFamily="18" charset="0"/>
              </a:rPr>
              <a:t>: </a:t>
            </a:r>
            <a:r>
              <a:rPr lang="en-US" dirty="0" err="1">
                <a:latin typeface="Constantia" pitchFamily="18" charset="0"/>
              </a:rPr>
              <a:t>sử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dụng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các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số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liệu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err="1">
                <a:latin typeface="Constantia" pitchFamily="18" charset="0"/>
              </a:rPr>
              <a:t>bảng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biểu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err="1">
                <a:latin typeface="Constantia" pitchFamily="18" charset="0"/>
              </a:rPr>
              <a:t>hình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ảnh</a:t>
            </a:r>
            <a:r>
              <a:rPr lang="en-US" dirty="0">
                <a:latin typeface="Constantia" pitchFamily="18" charset="0"/>
              </a:rPr>
              <a:t> minh </a:t>
            </a:r>
            <a:r>
              <a:rPr lang="en-US" dirty="0" err="1">
                <a:latin typeface="Constantia" pitchFamily="18" charset="0"/>
              </a:rPr>
              <a:t>họa</a:t>
            </a:r>
            <a:r>
              <a:rPr lang="en-US" dirty="0">
                <a:latin typeface="Constantia" pitchFamily="18" charset="0"/>
              </a:rPr>
              <a:t>  </a:t>
            </a:r>
            <a:r>
              <a:rPr lang="en-US" dirty="0" err="1">
                <a:latin typeface="Constantia" pitchFamily="18" charset="0"/>
              </a:rPr>
              <a:t>cụ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thể</a:t>
            </a:r>
            <a:r>
              <a:rPr lang="en-US" dirty="0">
                <a:latin typeface="Constantia" pitchFamily="18" charset="0"/>
              </a:rPr>
              <a:t>,…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51511" y="4009065"/>
            <a:ext cx="3124200" cy="369330"/>
          </a:xfrm>
          <a:prstGeom prst="rect">
            <a:avLst/>
          </a:prstGeom>
          <a:noFill/>
          <a:ln w="22225">
            <a:noFill/>
            <a:prstDash val="sysDash"/>
          </a:ln>
        </p:spPr>
        <p:txBody>
          <a:bodyPr wrap="square" lIns="91438" tIns="45719" rIns="91438" bIns="45719">
            <a:spAutoFit/>
          </a:bodyPr>
          <a:lstStyle/>
          <a:p>
            <a:pPr lvl="0" algn="just"/>
            <a:r>
              <a:rPr lang="en-US" dirty="0">
                <a:latin typeface="Constantia" pitchFamily="18" charset="0"/>
              </a:rPr>
              <a:t>- </a:t>
            </a:r>
            <a:r>
              <a:rPr lang="en-US" b="1" dirty="0" err="1">
                <a:latin typeface="Constantia" pitchFamily="18" charset="0"/>
              </a:rPr>
              <a:t>Lập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dàn</a:t>
            </a:r>
            <a:r>
              <a:rPr lang="en-US" b="1" dirty="0">
                <a:latin typeface="Constantia" pitchFamily="18" charset="0"/>
              </a:rPr>
              <a:t> ý, </a:t>
            </a:r>
            <a:r>
              <a:rPr lang="en-US" b="1" dirty="0" err="1">
                <a:latin typeface="Constantia" pitchFamily="18" charset="0"/>
              </a:rPr>
              <a:t>đề</a:t>
            </a:r>
            <a:r>
              <a:rPr lang="en-US" b="1" dirty="0">
                <a:latin typeface="Constantia" pitchFamily="18" charset="0"/>
              </a:rPr>
              <a:t> </a:t>
            </a:r>
            <a:r>
              <a:rPr lang="en-US" b="1" dirty="0" err="1">
                <a:latin typeface="Constantia" pitchFamily="18" charset="0"/>
              </a:rPr>
              <a:t>cương</a:t>
            </a:r>
            <a:r>
              <a:rPr lang="en-US" b="1" dirty="0"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656" y="590554"/>
            <a:ext cx="58674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>
                <a:solidFill>
                  <a:srgbClr val="002060"/>
                </a:solidFill>
                <a:latin typeface="Constantia" pitchFamily="18" charset="0"/>
                <a:sym typeface="Wingdings"/>
              </a:rPr>
              <a:t> </a:t>
            </a:r>
            <a:r>
              <a:rPr lang="vi-VN" sz="2400" b="1">
                <a:solidFill>
                  <a:srgbClr val="002060"/>
                </a:solidFill>
                <a:latin typeface="Constantia" pitchFamily="18" charset="0"/>
              </a:rPr>
              <a:t>Dàn ý, đề cương cho bài phát biểu </a:t>
            </a:r>
            <a:endParaRPr lang="en-US" sz="24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412" y="1248313"/>
            <a:ext cx="1844388" cy="132343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Mở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đầu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endParaRPr lang="vi-VN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vấn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Constantia" pitchFamily="18" charset="0"/>
              </a:rPr>
              <a:t>ề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cần</a:t>
            </a:r>
            <a:r>
              <a:rPr lang="vi-VN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trình</a:t>
            </a:r>
            <a:r>
              <a:rPr lang="vi-VN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bày</a:t>
            </a:r>
            <a:r>
              <a:rPr lang="vi-VN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phát</a:t>
            </a:r>
            <a:r>
              <a:rPr lang="vi-VN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vi-VN" sz="2000" dirty="0" err="1">
                <a:solidFill>
                  <a:srgbClr val="002060"/>
                </a:solidFill>
                <a:latin typeface="Constantia" pitchFamily="18" charset="0"/>
              </a:rPr>
              <a:t>biểu</a:t>
            </a:r>
            <a:endParaRPr lang="en-US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243874"/>
            <a:ext cx="2667000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bản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endParaRPr lang="vi-VN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nội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dung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tâm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Kết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dẫn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chứng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lí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lẽ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phương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tiện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5" y="1243874"/>
            <a:ext cx="2743195" cy="28623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</a:rPr>
              <a:t>thúc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endParaRPr lang="vi-VN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Tóm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tắt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khái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quát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nội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dung, ý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vấn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đề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vừa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gợi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nghe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suy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nghĩ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thiết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onstantia" pitchFamily="18" charset="0"/>
              </a:rPr>
              <a:t>thực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5" y="3333752"/>
            <a:ext cx="1519521" cy="10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630</Words>
  <Application>Microsoft Office PowerPoint</Application>
  <PresentationFormat>Trình chiếu Trên màn hình (16:9)</PresentationFormat>
  <Paragraphs>65</Paragraphs>
  <Slides>15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15</vt:i4>
      </vt:variant>
    </vt:vector>
  </HeadingPairs>
  <TitlesOfParts>
    <vt:vector size="27" baseType="lpstr">
      <vt:lpstr>Amazone</vt:lpstr>
      <vt:lpstr>Arial</vt:lpstr>
      <vt:lpstr>Calibri</vt:lpstr>
      <vt:lpstr>Constantia</vt:lpstr>
      <vt:lpstr>Pangolin</vt:lpstr>
      <vt:lpstr>Times New Roman</vt:lpstr>
      <vt:lpstr>Verdana</vt:lpstr>
      <vt:lpstr>Office Theme</vt:lpstr>
      <vt:lpstr>3_Office Theme</vt:lpstr>
      <vt:lpstr>1_Office Theme</vt:lpstr>
      <vt:lpstr>Default Design</vt:lpstr>
      <vt:lpstr>1_Default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Lđ 2: Trang phục đẹp không thể thay thế được vẻ đẹp về  tính nết, về tâm hồn và vẻ đẹp trí tuệ của con người</vt:lpstr>
      <vt:lpstr>Bản trình bày PowerPoint</vt:lpstr>
      <vt:lpstr>Bản trình bày PowerPoint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Bui Tran Thuy Vi</cp:lastModifiedBy>
  <cp:revision>38</cp:revision>
  <dcterms:created xsi:type="dcterms:W3CDTF">2019-03-18T08:04:23Z</dcterms:created>
  <dcterms:modified xsi:type="dcterms:W3CDTF">2021-12-26T10:44:02Z</dcterms:modified>
</cp:coreProperties>
</file>